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752" r:id="rId2"/>
    <p:sldMasterId id="2147483764" r:id="rId3"/>
  </p:sldMasterIdLst>
  <p:notesMasterIdLst>
    <p:notesMasterId r:id="rId34"/>
  </p:notesMasterIdLst>
  <p:sldIdLst>
    <p:sldId id="257" r:id="rId4"/>
    <p:sldId id="469" r:id="rId5"/>
    <p:sldId id="323" r:id="rId6"/>
    <p:sldId id="390" r:id="rId7"/>
    <p:sldId id="462" r:id="rId8"/>
    <p:sldId id="460" r:id="rId9"/>
    <p:sldId id="393" r:id="rId10"/>
    <p:sldId id="395" r:id="rId11"/>
    <p:sldId id="396" r:id="rId12"/>
    <p:sldId id="397" r:id="rId13"/>
    <p:sldId id="401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399" r:id="rId22"/>
    <p:sldId id="463" r:id="rId23"/>
    <p:sldId id="464" r:id="rId24"/>
    <p:sldId id="465" r:id="rId25"/>
    <p:sldId id="471" r:id="rId26"/>
    <p:sldId id="466" r:id="rId27"/>
    <p:sldId id="467" r:id="rId28"/>
    <p:sldId id="468" r:id="rId29"/>
    <p:sldId id="271" r:id="rId30"/>
    <p:sldId id="459" r:id="rId31"/>
    <p:sldId id="472" r:id="rId32"/>
    <p:sldId id="470" r:id="rId33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2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D0835-B2A7-894F-87AD-B061FA4565F9}" type="datetimeFigureOut">
              <a:rPr kumimoji="1" lang="zh-CN" altLang="en-US" smtClean="0"/>
              <a:t>16/6/21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A2A84-E0C3-D846-A0C5-B49B6D20147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576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要政策，要资金。农业循环经济示范基地、新能源汽车产业示范基地、七大战略新兴产业示范基地、国家级电子商务示范基地、农村电商示范县等等，很多人还没有意识到资本整合产业的力量和产业带动资本威力。苏州工业园区高教城文化产业。靠什么要？提前准备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11389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比如华为把手机制造搬到东莞，就是在一定程度上和深圳市婚变了，我们找好企业重点就是要紧抓婚变型企业，他们已离婚，那姑娘就是大家的了，大家都可以追，有些时候条件成熟时，要主动促进对方婚变。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中欧产业园：合作抓手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26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27883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en-US" dirty="0" smtClean="0"/>
              <a:t>演变、聚变、裂变、婚变</a:t>
            </a:r>
            <a:br>
              <a:rPr kumimoji="1" lang="en-US" altLang="en-US" dirty="0" smtClean="0"/>
            </a:br>
            <a:r>
              <a:rPr kumimoji="1" lang="en-US" altLang="en-US" dirty="0" smtClean="0"/>
              <a:t>建链、补链、强链、抢链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2268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新建产业链：比如无锡通过尚德集团建立了太阳能产业链，保山新建大数据产业链，有市场、有条件、可持续就能建设。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补充产业链缺失环节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通过招强引大、项目策划包装内部竞争做强产业链，嵊州的领导，义乌的小商品，温州的眼镜，都是内部竞争越激烈，外部优势越明显，所以我们瑞丽的产业要加快提档升级，品牌化、集群化、信息化，别人想抢都抢不了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当某个产业的核心竞争优势比其他地区好的时候，抢产业链就是一个可以主动可为的方法。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顺其自然形成的产业，比如我们瑞丽的贸易产业、珠宝产业。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最简单地建材的企业多可以聚集打造建材商贸城或建材产业园，搞物流的企业多可以聚集打造现代物流产业园，餐饮集中的地方可以打造餐饮一条街或饮食休闲产业园。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CN" altLang="en-US" dirty="0" smtClean="0"/>
              <a:t>重点从大企业、大集团争取裂变一个重点职能中心出来，比如银行、通信的大数据服务，像中粮某个产品的生产加工基地等等，只要裂变出一部分，就能带动配套企业跟过来形成产业集群。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A2A84-E0C3-D846-A0C5-B49B6D20147C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7443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73"/>
            <a:ext cx="7772400" cy="1470025"/>
          </a:xfrm>
          <a:prstGeom prst="rect">
            <a:avLst/>
          </a:prstGeom>
        </p:spPr>
        <p:txBody>
          <a:bodyPr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  <a:prstGeom prst="rect">
            <a:avLst/>
          </a:prstGeom>
        </p:spPr>
        <p:txBody>
          <a:bodyPr lIns="91040" tIns="45520" rIns="91040" bIns="45520"/>
          <a:lstStyle>
            <a:lvl1pPr marL="0" indent="0" algn="ctr">
              <a:buNone/>
              <a:defRPr/>
            </a:lvl1pPr>
            <a:lvl2pPr marL="455190" indent="0" algn="ctr">
              <a:buNone/>
              <a:defRPr/>
            </a:lvl2pPr>
            <a:lvl3pPr marL="910373" indent="0" algn="ctr">
              <a:buNone/>
              <a:defRPr/>
            </a:lvl3pPr>
            <a:lvl4pPr marL="1365560" indent="0" algn="ctr">
              <a:buNone/>
              <a:defRPr/>
            </a:lvl4pPr>
            <a:lvl5pPr marL="1820744" indent="0" algn="ctr">
              <a:buNone/>
              <a:defRPr/>
            </a:lvl5pPr>
            <a:lvl6pPr marL="2275927" indent="0" algn="ctr">
              <a:buNone/>
              <a:defRPr/>
            </a:lvl6pPr>
            <a:lvl7pPr marL="2731116" indent="0" algn="ctr">
              <a:buNone/>
              <a:defRPr/>
            </a:lvl7pPr>
            <a:lvl8pPr marL="3186298" indent="0" algn="ctr">
              <a:buNone/>
              <a:defRPr/>
            </a:lvl8pPr>
            <a:lvl9pPr marL="3641485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4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 lIns="91040" tIns="45520" rIns="91040" bIns="4552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38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  <a:prstGeom prst="rect">
            <a:avLst/>
          </a:prstGeom>
        </p:spPr>
        <p:txBody>
          <a:bodyPr vert="eaVert"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  <a:prstGeom prst="rect">
            <a:avLst/>
          </a:prstGeom>
        </p:spPr>
        <p:txBody>
          <a:bodyPr vert="eaVert" lIns="91040" tIns="45520" rIns="91040" bIns="4552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627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>
            <a:off x="0" y="4868863"/>
            <a:ext cx="913923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7"/>
          <p:cNvCxnSpPr/>
          <p:nvPr userDrawn="1"/>
        </p:nvCxnSpPr>
        <p:spPr>
          <a:xfrm>
            <a:off x="2192338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01"/>
          <p:cNvSpPr>
            <a:spLocks noGrp="1" noChangeArrowheads="1"/>
          </p:cNvSpPr>
          <p:nvPr>
            <p:ph type="title"/>
          </p:nvPr>
        </p:nvSpPr>
        <p:spPr bwMode="auto">
          <a:xfrm>
            <a:off x="-14329" y="3274537"/>
            <a:ext cx="1841345" cy="1354217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>
              <a:defRPr lang="de-DE" altLang="de-DE" sz="8800" dirty="0" smtClean="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 lvl="0"/>
            <a:endParaRPr lang="de-DE" altLang="de-DE" dirty="0" smtClean="0"/>
          </a:p>
        </p:txBody>
      </p:sp>
      <p:sp>
        <p:nvSpPr>
          <p:cNvPr id="11" name="内容占位符 2"/>
          <p:cNvSpPr>
            <a:spLocks noGrp="1"/>
          </p:cNvSpPr>
          <p:nvPr>
            <p:ph sz="half" idx="1"/>
          </p:nvPr>
        </p:nvSpPr>
        <p:spPr>
          <a:xfrm>
            <a:off x="118601" y="4941187"/>
            <a:ext cx="3877177" cy="461261"/>
          </a:xfrm>
        </p:spPr>
        <p:txBody>
          <a:bodyPr wrap="none">
            <a:spAutoFit/>
          </a:bodyPr>
          <a:lstStyle>
            <a:lvl1pPr marL="0" indent="0">
              <a:buFontTx/>
              <a:buNone/>
              <a:defRPr lang="zh-CN" altLang="en-US" sz="2400" b="1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3" name="内容占位符 2"/>
          <p:cNvSpPr>
            <a:spLocks noGrp="1"/>
          </p:cNvSpPr>
          <p:nvPr>
            <p:ph sz="half" idx="10"/>
          </p:nvPr>
        </p:nvSpPr>
        <p:spPr>
          <a:xfrm>
            <a:off x="2378538" y="5013213"/>
            <a:ext cx="3280860" cy="399706"/>
          </a:xfrm>
        </p:spPr>
        <p:txBody>
          <a:bodyPr wrap="none">
            <a:spAutoFit/>
          </a:bodyPr>
          <a:lstStyle>
            <a:lvl1pPr marL="0" indent="0">
              <a:buFontTx/>
              <a:buNone/>
              <a:defRPr lang="zh-CN" altLang="en-US" sz="2000" b="1" dirty="0" smtClean="0">
                <a:solidFill>
                  <a:schemeClr val="bg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75125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0790E71-198A-F342-A692-393E4D938D87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92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457200" y="1600209"/>
            <a:ext cx="8229600" cy="478112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433743" y="-15887"/>
            <a:ext cx="3008313" cy="564569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B8207F2-72B3-2A40-8117-7C83B92CC3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5985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5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0"/>
            <a:ext cx="158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77"/>
            <a:ext cx="7772400" cy="1470025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190" indent="0" algn="ctr">
              <a:buNone/>
              <a:defRPr/>
            </a:lvl2pPr>
            <a:lvl3pPr marL="910373" indent="0" algn="ctr">
              <a:buNone/>
              <a:defRPr/>
            </a:lvl3pPr>
            <a:lvl4pPr marL="1365560" indent="0" algn="ctr">
              <a:buNone/>
              <a:defRPr/>
            </a:lvl4pPr>
            <a:lvl5pPr marL="1820744" indent="0" algn="ctr">
              <a:buNone/>
              <a:defRPr/>
            </a:lvl5pPr>
            <a:lvl6pPr marL="2275927" indent="0" algn="ctr">
              <a:buNone/>
              <a:defRPr/>
            </a:lvl6pPr>
            <a:lvl7pPr marL="2731116" indent="0" algn="ctr">
              <a:buNone/>
              <a:defRPr/>
            </a:lvl7pPr>
            <a:lvl8pPr marL="3186298" indent="0" algn="ctr">
              <a:buNone/>
              <a:defRPr/>
            </a:lvl8pPr>
            <a:lvl9pPr marL="3641485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F7381ED-F128-D44F-BDE6-D5AB3FD00E0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28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CFF1C00-3B2D-2140-8EE3-986B0A5D2F1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451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0"/>
            <a:ext cx="158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457200" y="1600209"/>
            <a:ext cx="8229600" cy="478112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433743" y="-15887"/>
            <a:ext cx="3008313" cy="564569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559800" y="6669088"/>
            <a:ext cx="598488" cy="144462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6733E7B-4E35-2947-97EA-4A47D2E6CB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70736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1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24"/>
            <a:ext cx="9144000" cy="8302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pPr lvl="0"/>
            <a:r>
              <a:rPr lang="de-DE" altLang="de-DE" dirty="0" smtClean="0"/>
              <a:t>Klicken Sie, um das Format des Titel-Masters zu bearbeiten.</a:t>
            </a:r>
          </a:p>
        </p:txBody>
      </p:sp>
      <p:sp>
        <p:nvSpPr>
          <p:cNvPr id="3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559800" y="6669088"/>
            <a:ext cx="598488" cy="144462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3E9AF2A-FF56-2546-8C1B-1710C54449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28484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>
            <a:off x="0" y="4868863"/>
            <a:ext cx="913923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7"/>
          <p:cNvCxnSpPr/>
          <p:nvPr userDrawn="1"/>
        </p:nvCxnSpPr>
        <p:spPr>
          <a:xfrm>
            <a:off x="2192338" y="0"/>
            <a:ext cx="0" cy="6858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01"/>
          <p:cNvSpPr>
            <a:spLocks noGrp="1" noChangeArrowheads="1"/>
          </p:cNvSpPr>
          <p:nvPr>
            <p:ph type="title"/>
          </p:nvPr>
        </p:nvSpPr>
        <p:spPr bwMode="auto">
          <a:xfrm>
            <a:off x="-14329" y="3274535"/>
            <a:ext cx="1841345" cy="1354217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>
              <a:defRPr lang="de-DE" altLang="de-DE" sz="8800" dirty="0" smtClean="0">
                <a:latin typeface="Arial" pitchFamily="34" charset="0"/>
                <a:ea typeface="宋体" pitchFamily="2" charset="-122"/>
                <a:cs typeface="+mn-cs"/>
              </a:defRPr>
            </a:lvl1pPr>
          </a:lstStyle>
          <a:p>
            <a:pPr lvl="0"/>
            <a:endParaRPr lang="de-DE" altLang="de-DE" dirty="0" smtClean="0"/>
          </a:p>
        </p:txBody>
      </p:sp>
      <p:sp>
        <p:nvSpPr>
          <p:cNvPr id="11" name="内容占位符 2"/>
          <p:cNvSpPr>
            <a:spLocks noGrp="1"/>
          </p:cNvSpPr>
          <p:nvPr>
            <p:ph sz="half" idx="1"/>
          </p:nvPr>
        </p:nvSpPr>
        <p:spPr>
          <a:xfrm>
            <a:off x="118601" y="4941181"/>
            <a:ext cx="3877177" cy="461261"/>
          </a:xfrm>
        </p:spPr>
        <p:txBody>
          <a:bodyPr wrap="none">
            <a:spAutoFit/>
          </a:bodyPr>
          <a:lstStyle>
            <a:lvl1pPr marL="0" indent="0">
              <a:buFontTx/>
              <a:buNone/>
              <a:defRPr lang="zh-CN" altLang="en-US" sz="2400" b="1" dirty="0" smtClean="0">
                <a:solidFill>
                  <a:schemeClr val="bg1"/>
                </a:solidFill>
                <a:latin typeface="Adobe 黑体 Std R" pitchFamily="34" charset="-122"/>
                <a:ea typeface="Adobe 黑体 Std R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3" name="内容占位符 2"/>
          <p:cNvSpPr>
            <a:spLocks noGrp="1"/>
          </p:cNvSpPr>
          <p:nvPr>
            <p:ph sz="half" idx="10"/>
          </p:nvPr>
        </p:nvSpPr>
        <p:spPr>
          <a:xfrm>
            <a:off x="2378538" y="5013213"/>
            <a:ext cx="3280860" cy="399706"/>
          </a:xfrm>
        </p:spPr>
        <p:txBody>
          <a:bodyPr wrap="none">
            <a:spAutoFit/>
          </a:bodyPr>
          <a:lstStyle>
            <a:lvl1pPr marL="0" indent="0">
              <a:buFontTx/>
              <a:buNone/>
              <a:defRPr lang="zh-CN" altLang="en-US" sz="2000" b="1" dirty="0" smtClean="0">
                <a:solidFill>
                  <a:schemeClr val="bg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3010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lIns="91040" tIns="45520" rIns="91040" bIns="4552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379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0"/>
            <a:ext cx="158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457200" y="1600209"/>
            <a:ext cx="8229600" cy="478112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>
            <a:lvl1pPr>
              <a:defRPr sz="2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433743" y="-15887"/>
            <a:ext cx="3008313" cy="564569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CD79A8D-54EB-8446-8B20-7AD7CDFB7D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088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850" y="0"/>
            <a:ext cx="1581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457200" y="1600209"/>
            <a:ext cx="8229600" cy="4781127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433743" y="-15887"/>
            <a:ext cx="3008313" cy="564569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559800" y="6669088"/>
            <a:ext cx="598488" cy="144462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D3A2637-7E7D-F74F-9B15-39750BEB1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1898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1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18"/>
            <a:ext cx="9144000" cy="8302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de-DE" altLang="de-DE" dirty="0" smtClean="0"/>
              <a:t>Klicken Sie, um das Format des Titel-Masters zu bearbeiten.</a:t>
            </a:r>
          </a:p>
        </p:txBody>
      </p:sp>
      <p:sp>
        <p:nvSpPr>
          <p:cNvPr id="3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559800" y="6669088"/>
            <a:ext cx="598488" cy="144462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A89A566-9867-A644-8593-277736B2A6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9524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" y="1031035"/>
            <a:ext cx="9142643" cy="7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721" name="Rectangle 31"/>
          <p:cNvSpPr>
            <a:spLocks noGrp="1" noChangeArrowheads="1"/>
          </p:cNvSpPr>
          <p:nvPr>
            <p:ph type="subTitle" idx="1"/>
          </p:nvPr>
        </p:nvSpPr>
        <p:spPr>
          <a:xfrm>
            <a:off x="1493274" y="1926858"/>
            <a:ext cx="6193984" cy="4637055"/>
          </a:xfrm>
          <a:prstGeom prst="rect">
            <a:avLst/>
          </a:prstGeom>
        </p:spPr>
        <p:txBody>
          <a:bodyPr lIns="80102" tIns="40051" rIns="80102" bIns="40051" anchor="t"/>
          <a:lstStyle>
            <a:lvl1pPr marL="0" indent="0" algn="l">
              <a:lnSpc>
                <a:spcPct val="150000"/>
              </a:lnSpc>
              <a:spcBef>
                <a:spcPts val="526"/>
              </a:spcBef>
              <a:spcAft>
                <a:spcPts val="526"/>
              </a:spcAft>
              <a:buFont typeface="Wingdings" pitchFamily="2" charset="2"/>
              <a:buNone/>
              <a:defRPr sz="1900" b="0" smtClean="0">
                <a:latin typeface="+mn-ea"/>
                <a:ea typeface="+mn-ea"/>
              </a:defRPr>
            </a:lvl1pPr>
          </a:lstStyle>
          <a:p>
            <a:pPr lvl="0"/>
            <a:r>
              <a:rPr lang="zh-CN" altLang="en-US" noProof="0" dirty="0" smtClean="0"/>
              <a:t>单击添加署名或公司信息</a:t>
            </a:r>
          </a:p>
        </p:txBody>
      </p:sp>
      <p:sp>
        <p:nvSpPr>
          <p:cNvPr id="26720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1493274" y="1012506"/>
            <a:ext cx="6193984" cy="783728"/>
          </a:xfrm>
          <a:prstGeom prst="rect">
            <a:avLst/>
          </a:prstGeom>
        </p:spPr>
        <p:txBody>
          <a:bodyPr lIns="56640" tIns="28319" rIns="56640" bIns="28319" anchor="ctr"/>
          <a:lstStyle>
            <a:lvl1pPr algn="ctr">
              <a:defRPr sz="26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64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" y="2141854"/>
            <a:ext cx="9142643" cy="7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721" name="Rectangle 31"/>
          <p:cNvSpPr>
            <a:spLocks noGrp="1" noChangeArrowheads="1"/>
          </p:cNvSpPr>
          <p:nvPr>
            <p:ph type="subTitle" idx="1"/>
          </p:nvPr>
        </p:nvSpPr>
        <p:spPr>
          <a:xfrm>
            <a:off x="1924295" y="2973216"/>
            <a:ext cx="6751394" cy="3590694"/>
          </a:xfrm>
          <a:prstGeom prst="rect">
            <a:avLst/>
          </a:prstGeom>
        </p:spPr>
        <p:txBody>
          <a:bodyPr lIns="80102" tIns="40051" rIns="80102" bIns="40051" anchor="t"/>
          <a:lstStyle>
            <a:lvl1pPr marL="0" indent="0" algn="l">
              <a:lnSpc>
                <a:spcPct val="150000"/>
              </a:lnSpc>
              <a:spcBef>
                <a:spcPts val="526"/>
              </a:spcBef>
              <a:spcAft>
                <a:spcPts val="526"/>
              </a:spcAft>
              <a:buFont typeface="Wingdings" pitchFamily="2" charset="2"/>
              <a:buNone/>
              <a:defRPr sz="1900" b="0" smtClean="0">
                <a:latin typeface="+mn-ea"/>
                <a:ea typeface="+mn-ea"/>
              </a:defRPr>
            </a:lvl1pPr>
          </a:lstStyle>
          <a:p>
            <a:pPr lvl="0"/>
            <a:r>
              <a:rPr lang="zh-CN" altLang="en-US" noProof="0" dirty="0" smtClean="0"/>
              <a:t>单击添加署名或公司信息</a:t>
            </a:r>
          </a:p>
        </p:txBody>
      </p:sp>
      <p:sp>
        <p:nvSpPr>
          <p:cNvPr id="26720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1246975" y="2122788"/>
            <a:ext cx="7428714" cy="783728"/>
          </a:xfrm>
          <a:prstGeom prst="rect">
            <a:avLst/>
          </a:prstGeom>
        </p:spPr>
        <p:txBody>
          <a:bodyPr lIns="56640" tIns="28319" rIns="56640" bIns="28319" anchor="ctr"/>
          <a:lstStyle>
            <a:lvl1pPr algn="l">
              <a:defRPr sz="26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6064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2805" y="490026"/>
            <a:ext cx="7943115" cy="783726"/>
          </a:xfrm>
          <a:prstGeom prst="rect">
            <a:avLst/>
          </a:prstGeom>
        </p:spPr>
        <p:txBody>
          <a:bodyPr lIns="56640" tIns="28319" rIns="56640" bIns="28319" anchor="ctr"/>
          <a:lstStyle>
            <a:lvl1pPr algn="l">
              <a:defRPr sz="2600" b="1" cap="all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0125" y="1469684"/>
            <a:ext cx="7265795" cy="4898297"/>
          </a:xfrm>
          <a:prstGeom prst="rect">
            <a:avLst/>
          </a:prstGeom>
        </p:spPr>
        <p:txBody>
          <a:bodyPr lIns="80102" tIns="40051" rIns="80102" bIns="40051" anchor="t"/>
          <a:lstStyle>
            <a:lvl1pPr marL="0" indent="0">
              <a:lnSpc>
                <a:spcPct val="150000"/>
              </a:lnSpc>
              <a:spcBef>
                <a:spcPts val="526"/>
              </a:spcBef>
              <a:spcAft>
                <a:spcPts val="526"/>
              </a:spcAft>
              <a:buNone/>
              <a:defRPr sz="1900">
                <a:latin typeface="+mn-ea"/>
                <a:ea typeface="+mn-ea"/>
              </a:defRPr>
            </a:lvl1pPr>
            <a:lvl2pPr marL="456852" indent="0">
              <a:buNone/>
              <a:defRPr sz="1900"/>
            </a:lvl2pPr>
            <a:lvl3pPr marL="913703" indent="0">
              <a:buNone/>
              <a:defRPr sz="1600"/>
            </a:lvl3pPr>
            <a:lvl4pPr marL="1370553" indent="0">
              <a:buNone/>
              <a:defRPr sz="1400"/>
            </a:lvl4pPr>
            <a:lvl5pPr marL="1827404" indent="0">
              <a:buNone/>
              <a:defRPr sz="1400"/>
            </a:lvl5pPr>
            <a:lvl6pPr marL="2284254" indent="0">
              <a:buNone/>
              <a:defRPr sz="1400"/>
            </a:lvl6pPr>
            <a:lvl7pPr marL="2741107" indent="0">
              <a:buNone/>
              <a:defRPr sz="1400"/>
            </a:lvl7pPr>
            <a:lvl8pPr marL="3197957" indent="0">
              <a:buNone/>
              <a:defRPr sz="1400"/>
            </a:lvl8pPr>
            <a:lvl9pPr marL="3654808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74541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805" y="2122340"/>
            <a:ext cx="7943115" cy="3984063"/>
          </a:xfrm>
          <a:prstGeom prst="rect">
            <a:avLst/>
          </a:prstGeom>
        </p:spPr>
        <p:txBody>
          <a:bodyPr lIns="80102" tIns="40051" rIns="80102" bIns="40051"/>
          <a:lstStyle>
            <a:lvl1pPr marL="0" indent="0">
              <a:lnSpc>
                <a:spcPct val="135000"/>
              </a:lnSpc>
              <a:spcBef>
                <a:spcPts val="0"/>
              </a:spcBef>
              <a:buNone/>
              <a:defRPr sz="1600" b="0">
                <a:latin typeface="仿宋_GB2312" pitchFamily="49" charset="-122"/>
                <a:ea typeface="仿宋_GB2312" pitchFamily="49" charset="-122"/>
              </a:defRPr>
            </a:lvl1pPr>
            <a:lvl2pPr>
              <a:lnSpc>
                <a:spcPct val="135000"/>
              </a:lnSpc>
              <a:spcBef>
                <a:spcPts val="0"/>
              </a:spcBef>
              <a:defRPr sz="1600" b="0">
                <a:latin typeface="仿宋_GB2312" pitchFamily="49" charset="-122"/>
                <a:ea typeface="仿宋_GB2312" pitchFamily="49" charset="-122"/>
              </a:defRPr>
            </a:lvl2pPr>
            <a:lvl3pPr>
              <a:lnSpc>
                <a:spcPct val="135000"/>
              </a:lnSpc>
              <a:spcBef>
                <a:spcPts val="0"/>
              </a:spcBef>
              <a:defRPr sz="1600" b="0">
                <a:latin typeface="仿宋_GB2312" pitchFamily="49" charset="-122"/>
                <a:ea typeface="仿宋_GB2312" pitchFamily="49" charset="-122"/>
              </a:defRPr>
            </a:lvl3pPr>
            <a:lvl4pPr>
              <a:lnSpc>
                <a:spcPct val="135000"/>
              </a:lnSpc>
              <a:spcBef>
                <a:spcPts val="0"/>
              </a:spcBef>
              <a:defRPr sz="1600" b="0">
                <a:latin typeface="仿宋_GB2312" pitchFamily="49" charset="-122"/>
                <a:ea typeface="仿宋_GB2312" pitchFamily="49" charset="-122"/>
              </a:defRPr>
            </a:lvl4pPr>
            <a:lvl5pPr>
              <a:lnSpc>
                <a:spcPct val="135000"/>
              </a:lnSpc>
              <a:spcBef>
                <a:spcPts val="0"/>
              </a:spcBef>
              <a:defRPr sz="1600" b="0">
                <a:latin typeface="仿宋_GB2312" pitchFamily="49" charset="-122"/>
                <a:ea typeface="仿宋_GB2312" pitchFamily="49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692805" y="490021"/>
            <a:ext cx="7943115" cy="783728"/>
          </a:xfrm>
          <a:prstGeom prst="rect">
            <a:avLst/>
          </a:prstGeom>
        </p:spPr>
        <p:txBody>
          <a:bodyPr vert="horz" lIns="80102" tIns="40051" rIns="80102" bIns="40051" rtlCol="0" anchor="ctr">
            <a:normAutofit/>
          </a:bodyPr>
          <a:lstStyle>
            <a:lvl1pPr eaLnBrk="1">
              <a:defRPr sz="2100">
                <a:solidFill>
                  <a:schemeClr val="bg1"/>
                </a:solidFill>
                <a:latin typeface="仿宋_GB2312" pitchFamily="49" charset="-122"/>
                <a:ea typeface="仿宋_GB2312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92808" y="98157"/>
            <a:ext cx="3756046" cy="326553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1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7" name="文本占位符 2"/>
          <p:cNvSpPr>
            <a:spLocks noGrp="1"/>
          </p:cNvSpPr>
          <p:nvPr>
            <p:ph type="body" idx="10"/>
          </p:nvPr>
        </p:nvSpPr>
        <p:spPr>
          <a:xfrm>
            <a:off x="692805" y="1469682"/>
            <a:ext cx="7943115" cy="456837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1">
                <a:latin typeface="仿宋_GB2312" pitchFamily="49" charset="-122"/>
                <a:ea typeface="仿宋_GB2312" pitchFamily="49" charset="-122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0" name="文本占位符 2"/>
          <p:cNvSpPr>
            <a:spLocks noGrp="1"/>
          </p:cNvSpPr>
          <p:nvPr>
            <p:ph type="body" idx="11"/>
          </p:nvPr>
        </p:nvSpPr>
        <p:spPr>
          <a:xfrm>
            <a:off x="692805" y="6303521"/>
            <a:ext cx="7943115" cy="390336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200" b="0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0797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692805" y="490021"/>
            <a:ext cx="7943115" cy="783728"/>
          </a:xfrm>
          <a:prstGeom prst="rect">
            <a:avLst/>
          </a:prstGeom>
        </p:spPr>
        <p:txBody>
          <a:bodyPr vert="horz" lIns="80102" tIns="40051" rIns="80102" bIns="40051" rtlCol="0" anchor="ctr">
            <a:normAutofit/>
          </a:bodyPr>
          <a:lstStyle>
            <a:lvl1pPr eaLnBrk="1">
              <a:defRPr sz="2100">
                <a:solidFill>
                  <a:schemeClr val="bg1"/>
                </a:solidFill>
                <a:latin typeface="仿宋_GB2312" pitchFamily="49" charset="-122"/>
                <a:ea typeface="仿宋_GB2312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92808" y="98157"/>
            <a:ext cx="3756046" cy="326553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1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7" name="文本占位符 2"/>
          <p:cNvSpPr>
            <a:spLocks noGrp="1"/>
          </p:cNvSpPr>
          <p:nvPr>
            <p:ph type="body" idx="10"/>
          </p:nvPr>
        </p:nvSpPr>
        <p:spPr>
          <a:xfrm>
            <a:off x="692805" y="1469682"/>
            <a:ext cx="7943115" cy="456837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1">
                <a:latin typeface="仿宋_GB2312" pitchFamily="49" charset="-122"/>
                <a:ea typeface="仿宋_GB2312" pitchFamily="49" charset="-122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0" name="文本占位符 2"/>
          <p:cNvSpPr>
            <a:spLocks noGrp="1"/>
          </p:cNvSpPr>
          <p:nvPr>
            <p:ph type="body" idx="11"/>
          </p:nvPr>
        </p:nvSpPr>
        <p:spPr>
          <a:xfrm>
            <a:off x="692805" y="6303521"/>
            <a:ext cx="7943115" cy="390336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200" b="0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8678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692805" y="490021"/>
            <a:ext cx="7943115" cy="783728"/>
          </a:xfrm>
          <a:prstGeom prst="rect">
            <a:avLst/>
          </a:prstGeom>
        </p:spPr>
        <p:txBody>
          <a:bodyPr vert="horz" lIns="80102" tIns="40051" rIns="80102" bIns="40051" rtlCol="0" anchor="ctr">
            <a:normAutofit/>
          </a:bodyPr>
          <a:lstStyle>
            <a:lvl1pPr eaLnBrk="1">
              <a:defRPr sz="2100">
                <a:solidFill>
                  <a:schemeClr val="bg1"/>
                </a:solidFill>
                <a:latin typeface="仿宋_GB2312" pitchFamily="49" charset="-122"/>
                <a:ea typeface="仿宋_GB2312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92804" y="98157"/>
            <a:ext cx="3879196" cy="326553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0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7" name="文本占位符 2"/>
          <p:cNvSpPr>
            <a:spLocks noGrp="1"/>
          </p:cNvSpPr>
          <p:nvPr>
            <p:ph type="body" idx="10"/>
          </p:nvPr>
        </p:nvSpPr>
        <p:spPr>
          <a:xfrm>
            <a:off x="692805" y="1469682"/>
            <a:ext cx="7943115" cy="456837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600" b="1">
                <a:latin typeface="仿宋_GB2312" pitchFamily="49" charset="-122"/>
                <a:ea typeface="仿宋_GB2312" pitchFamily="49" charset="-122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0" name="文本占位符 2"/>
          <p:cNvSpPr>
            <a:spLocks noGrp="1"/>
          </p:cNvSpPr>
          <p:nvPr>
            <p:ph type="body" idx="11"/>
          </p:nvPr>
        </p:nvSpPr>
        <p:spPr>
          <a:xfrm>
            <a:off x="692805" y="6303521"/>
            <a:ext cx="7943115" cy="390336"/>
          </a:xfrm>
          <a:prstGeom prst="rect">
            <a:avLst/>
          </a:prstGeom>
        </p:spPr>
        <p:txBody>
          <a:bodyPr lIns="80102" tIns="40051" rIns="80102" bIns="40051" anchor="ctr"/>
          <a:lstStyle>
            <a:lvl1pPr marL="0" indent="0">
              <a:buNone/>
              <a:defRPr sz="1200" b="0">
                <a:latin typeface="+mn-ea"/>
                <a:ea typeface="+mn-ea"/>
              </a:defRPr>
            </a:lvl1pPr>
            <a:lvl2pPr marL="400510" indent="0">
              <a:buNone/>
              <a:defRPr sz="1900" b="1"/>
            </a:lvl2pPr>
            <a:lvl3pPr marL="801015" indent="0">
              <a:buNone/>
              <a:defRPr sz="1600" b="1"/>
            </a:lvl3pPr>
            <a:lvl4pPr marL="1201525" indent="0">
              <a:buNone/>
              <a:defRPr sz="1400" b="1"/>
            </a:lvl4pPr>
            <a:lvl5pPr marL="1602032" indent="0">
              <a:buNone/>
              <a:defRPr sz="1400" b="1"/>
            </a:lvl5pPr>
            <a:lvl6pPr marL="2002543" indent="0">
              <a:buNone/>
              <a:defRPr sz="1400" b="1"/>
            </a:lvl6pPr>
            <a:lvl7pPr marL="2403050" indent="0">
              <a:buNone/>
              <a:defRPr sz="1400" b="1"/>
            </a:lvl7pPr>
            <a:lvl8pPr marL="2803558" indent="0">
              <a:buNone/>
              <a:defRPr sz="1400" b="1"/>
            </a:lvl8pPr>
            <a:lvl9pPr marL="3204066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02442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48"/>
            <a:ext cx="7772400" cy="1362075"/>
          </a:xfrm>
          <a:prstGeom prst="rect">
            <a:avLst/>
          </a:prstGeom>
        </p:spPr>
        <p:txBody>
          <a:bodyPr lIns="91040" tIns="45520" rIns="91040" bIns="45520"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040" tIns="45520" rIns="91040" bIns="45520" anchor="b"/>
          <a:lstStyle>
            <a:lvl1pPr marL="0" indent="0">
              <a:buNone/>
              <a:defRPr sz="2000"/>
            </a:lvl1pPr>
            <a:lvl2pPr marL="455190" indent="0">
              <a:buNone/>
              <a:defRPr sz="1800"/>
            </a:lvl2pPr>
            <a:lvl3pPr marL="910373" indent="0">
              <a:buNone/>
              <a:defRPr sz="1600"/>
            </a:lvl3pPr>
            <a:lvl4pPr marL="1365560" indent="0">
              <a:buNone/>
              <a:defRPr sz="1400"/>
            </a:lvl4pPr>
            <a:lvl5pPr marL="1820744" indent="0">
              <a:buNone/>
              <a:defRPr sz="1400"/>
            </a:lvl5pPr>
            <a:lvl6pPr marL="2275927" indent="0">
              <a:buNone/>
              <a:defRPr sz="1400"/>
            </a:lvl6pPr>
            <a:lvl7pPr marL="2731116" indent="0">
              <a:buNone/>
              <a:defRPr sz="1400"/>
            </a:lvl7pPr>
            <a:lvl8pPr marL="3186298" indent="0">
              <a:buNone/>
              <a:defRPr sz="1400"/>
            </a:lvl8pPr>
            <a:lvl9pPr marL="3641485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60952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619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lIns="91040" tIns="45520" rIns="91040" bIns="45520" anchor="b"/>
          <a:lstStyle>
            <a:lvl1pPr marL="0" indent="0">
              <a:buNone/>
              <a:defRPr sz="2400" b="1"/>
            </a:lvl1pPr>
            <a:lvl2pPr marL="455190" indent="0">
              <a:buNone/>
              <a:defRPr sz="2000" b="1"/>
            </a:lvl2pPr>
            <a:lvl3pPr marL="910373" indent="0">
              <a:buNone/>
              <a:defRPr sz="1800" b="1"/>
            </a:lvl3pPr>
            <a:lvl4pPr marL="1365560" indent="0">
              <a:buNone/>
              <a:defRPr sz="1600" b="1"/>
            </a:lvl4pPr>
            <a:lvl5pPr marL="1820744" indent="0">
              <a:buNone/>
              <a:defRPr sz="1600" b="1"/>
            </a:lvl5pPr>
            <a:lvl6pPr marL="2275927" indent="0">
              <a:buNone/>
              <a:defRPr sz="1600" b="1"/>
            </a:lvl6pPr>
            <a:lvl7pPr marL="2731116" indent="0">
              <a:buNone/>
              <a:defRPr sz="1600" b="1"/>
            </a:lvl7pPr>
            <a:lvl8pPr marL="3186298" indent="0">
              <a:buNone/>
              <a:defRPr sz="1600" b="1"/>
            </a:lvl8pPr>
            <a:lvl9pPr marL="364148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51" y="1535113"/>
            <a:ext cx="4041775" cy="639762"/>
          </a:xfrm>
          <a:prstGeom prst="rect">
            <a:avLst/>
          </a:prstGeom>
        </p:spPr>
        <p:txBody>
          <a:bodyPr lIns="91040" tIns="45520" rIns="91040" bIns="45520" anchor="b"/>
          <a:lstStyle>
            <a:lvl1pPr marL="0" indent="0">
              <a:buNone/>
              <a:defRPr sz="2400" b="1"/>
            </a:lvl1pPr>
            <a:lvl2pPr marL="455190" indent="0">
              <a:buNone/>
              <a:defRPr sz="2000" b="1"/>
            </a:lvl2pPr>
            <a:lvl3pPr marL="910373" indent="0">
              <a:buNone/>
              <a:defRPr sz="1800" b="1"/>
            </a:lvl3pPr>
            <a:lvl4pPr marL="1365560" indent="0">
              <a:buNone/>
              <a:defRPr sz="1600" b="1"/>
            </a:lvl4pPr>
            <a:lvl5pPr marL="1820744" indent="0">
              <a:buNone/>
              <a:defRPr sz="1600" b="1"/>
            </a:lvl5pPr>
            <a:lvl6pPr marL="2275927" indent="0">
              <a:buNone/>
              <a:defRPr sz="1600" b="1"/>
            </a:lvl6pPr>
            <a:lvl7pPr marL="2731116" indent="0">
              <a:buNone/>
              <a:defRPr sz="1600" b="1"/>
            </a:lvl7pPr>
            <a:lvl8pPr marL="3186298" indent="0">
              <a:buNone/>
              <a:defRPr sz="1600" b="1"/>
            </a:lvl8pPr>
            <a:lvl9pPr marL="3641485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51" y="2174875"/>
            <a:ext cx="4041775" cy="3951288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870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lIns="91040" tIns="45520" rIns="91040" bIns="4552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87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 userDrawn="1"/>
        </p:nvSpPr>
        <p:spPr bwMode="auto">
          <a:xfrm>
            <a:off x="0" y="476250"/>
            <a:ext cx="9144000" cy="0"/>
          </a:xfrm>
          <a:prstGeom prst="line">
            <a:avLst/>
          </a:prstGeom>
          <a:noFill/>
          <a:ln w="190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11" tIns="45656" rIns="91311" bIns="45656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47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27" y="273050"/>
            <a:ext cx="3008313" cy="1162050"/>
          </a:xfrm>
          <a:prstGeom prst="rect">
            <a:avLst/>
          </a:prstGeom>
        </p:spPr>
        <p:txBody>
          <a:bodyPr lIns="91040" tIns="45520" rIns="91040" bIns="45520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1" y="273060"/>
            <a:ext cx="5111750" cy="5853113"/>
          </a:xfrm>
          <a:prstGeom prst="rect">
            <a:avLst/>
          </a:prstGeom>
        </p:spPr>
        <p:txBody>
          <a:bodyPr lIns="91040" tIns="45520" rIns="91040" bIns="455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27" y="1435103"/>
            <a:ext cx="3008313" cy="4691063"/>
          </a:xfrm>
          <a:prstGeom prst="rect">
            <a:avLst/>
          </a:prstGeom>
        </p:spPr>
        <p:txBody>
          <a:bodyPr lIns="91040" tIns="45520" rIns="91040" bIns="45520"/>
          <a:lstStyle>
            <a:lvl1pPr marL="0" indent="0">
              <a:buNone/>
              <a:defRPr sz="1400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60067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040" tIns="45520" rIns="91040" bIns="45520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040" tIns="45520" rIns="91040" bIns="45520"/>
          <a:lstStyle>
            <a:lvl1pPr marL="0" indent="0">
              <a:buNone/>
              <a:defRPr sz="3200"/>
            </a:lvl1pPr>
            <a:lvl2pPr marL="455190" indent="0">
              <a:buNone/>
              <a:defRPr sz="2800"/>
            </a:lvl2pPr>
            <a:lvl3pPr marL="910373" indent="0">
              <a:buNone/>
              <a:defRPr sz="2400"/>
            </a:lvl3pPr>
            <a:lvl4pPr marL="1365560" indent="0">
              <a:buNone/>
              <a:defRPr sz="2000"/>
            </a:lvl4pPr>
            <a:lvl5pPr marL="1820744" indent="0">
              <a:buNone/>
              <a:defRPr sz="2000"/>
            </a:lvl5pPr>
            <a:lvl6pPr marL="2275927" indent="0">
              <a:buNone/>
              <a:defRPr sz="2000"/>
            </a:lvl6pPr>
            <a:lvl7pPr marL="2731116" indent="0">
              <a:buNone/>
              <a:defRPr sz="2000"/>
            </a:lvl7pPr>
            <a:lvl8pPr marL="3186298" indent="0">
              <a:buNone/>
              <a:defRPr sz="2000"/>
            </a:lvl8pPr>
            <a:lvl9pPr marL="3641485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040" tIns="45520" rIns="91040" bIns="45520"/>
          <a:lstStyle>
            <a:lvl1pPr marL="0" indent="0">
              <a:buNone/>
              <a:defRPr sz="1400"/>
            </a:lvl1pPr>
            <a:lvl2pPr marL="455190" indent="0">
              <a:buNone/>
              <a:defRPr sz="1200"/>
            </a:lvl2pPr>
            <a:lvl3pPr marL="910373" indent="0">
              <a:buNone/>
              <a:defRPr sz="1000"/>
            </a:lvl3pPr>
            <a:lvl4pPr marL="1365560" indent="0">
              <a:buNone/>
              <a:defRPr sz="900"/>
            </a:lvl4pPr>
            <a:lvl5pPr marL="1820744" indent="0">
              <a:buNone/>
              <a:defRPr sz="900"/>
            </a:lvl5pPr>
            <a:lvl6pPr marL="2275927" indent="0">
              <a:buNone/>
              <a:defRPr sz="900"/>
            </a:lvl6pPr>
            <a:lvl7pPr marL="2731116" indent="0">
              <a:buNone/>
              <a:defRPr sz="900"/>
            </a:lvl7pPr>
            <a:lvl8pPr marL="3186298" indent="0">
              <a:buNone/>
              <a:defRPr sz="900"/>
            </a:lvl8pPr>
            <a:lvl9pPr marL="3641485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9465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theme" Target="../theme/theme3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45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宋体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宋体" pitchFamily="2" charset="-122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宋体" pitchFamily="2" charset="-122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宋体" pitchFamily="2" charset="-122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宋体" pitchFamily="2" charset="-122"/>
          <a:cs typeface="宋体" charset="0"/>
        </a:defRPr>
      </a:lvl5pPr>
      <a:lvl6pPr marL="45519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0373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6556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074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宋体" charset="0"/>
        </a:defRPr>
      </a:lvl1pPr>
      <a:lvl2pPr marL="738188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5063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0675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47875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03522" indent="-22759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58708" indent="-22759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13895" indent="-22759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9081" indent="-22759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19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373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56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744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927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116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298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485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040" tIns="45520" rIns="91040" bIns="45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59800" y="6524625"/>
            <a:ext cx="598488" cy="1968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wrap="square" lIns="91040" tIns="45520" rIns="91040" bIns="455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Calibri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08E973C-3538-3B48-AE22-D221AB7BEFC0}" type="slidenum">
              <a:rPr lang="zh-CN" altLang="en-US">
                <a:ea typeface="宋体" charset="0"/>
                <a:cs typeface="宋体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CN" altLang="en-US">
              <a:ea typeface="宋体" charset="0"/>
              <a:cs typeface="宋体" charset="0"/>
            </a:endParaRPr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9144000" cy="8302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242921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marL="268288" indent="-268288" algn="l" defTabSz="909638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ea"/>
          <a:ea typeface="+mj-ea"/>
          <a:cs typeface="宋体" charset="0"/>
        </a:defRPr>
      </a:lvl1pPr>
      <a:lvl2pPr marL="268288" indent="-268288" algn="l" defTabSz="90963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  <a:cs typeface="宋体" charset="0"/>
        </a:defRPr>
      </a:lvl2pPr>
      <a:lvl3pPr marL="268288" indent="-268288" algn="l" defTabSz="90963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  <a:cs typeface="宋体" charset="0"/>
        </a:defRPr>
      </a:lvl3pPr>
      <a:lvl4pPr marL="268288" indent="-268288" algn="l" defTabSz="90963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  <a:cs typeface="宋体" charset="0"/>
        </a:defRPr>
      </a:lvl4pPr>
      <a:lvl5pPr marL="268288" indent="-268288" algn="l" defTabSz="909638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  <a:cs typeface="宋体" charset="0"/>
        </a:defRPr>
      </a:lvl5pPr>
      <a:lvl6pPr marL="726048" algn="l" defTabSz="909937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</a:defRPr>
      </a:lvl6pPr>
      <a:lvl7pPr marL="1182600" algn="l" defTabSz="909937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</a:defRPr>
      </a:lvl7pPr>
      <a:lvl8pPr marL="1639154" algn="l" defTabSz="909937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</a:defRPr>
      </a:lvl8pPr>
      <a:lvl9pPr marL="2095708" algn="l" defTabSz="909937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宋体" pitchFamily="2" charset="-122"/>
          <a:ea typeface="宋体" pitchFamily="2" charset="-122"/>
        </a:defRPr>
      </a:lvl9pPr>
    </p:titleStyle>
    <p:bodyStyle>
      <a:lvl1pPr marL="339725" indent="-339725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宋体" charset="0"/>
        </a:defRPr>
      </a:lvl1pPr>
      <a:lvl2pPr marL="738188" indent="-282575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063" indent="-225425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0675" indent="-225425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875" indent="-225425" algn="l" defTabSz="9096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3522" indent="-227595" algn="l" defTabSz="910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8708" indent="-227595" algn="l" defTabSz="910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95" indent="-227595" algn="l" defTabSz="910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081" indent="-227595" algn="l" defTabSz="9103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19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373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560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744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5927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116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298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485" algn="l" defTabSz="9103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" y="491787"/>
            <a:ext cx="9142643" cy="762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75"/>
          <p:cNvSpPr>
            <a:spLocks noChangeArrowheads="1"/>
          </p:cNvSpPr>
          <p:nvPr/>
        </p:nvSpPr>
        <p:spPr bwMode="auto">
          <a:xfrm>
            <a:off x="3851181" y="6575793"/>
            <a:ext cx="1440288" cy="236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0" tIns="45685" rIns="91370" bIns="45685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zh-CN" sz="900" b="1" i="1" dirty="0">
                <a:solidFill>
                  <a:srgbClr val="000000"/>
                </a:solidFill>
                <a:latin typeface="黑体"/>
                <a:ea typeface="黑体"/>
              </a:rPr>
              <a:t> </a:t>
            </a:r>
            <a:fld id="{7D9563B4-B4C6-4C70-A1ED-554D86885FA5}" type="slidenum">
              <a:rPr lang="zh-CN" altLang="en-US" sz="900">
                <a:solidFill>
                  <a:srgbClr val="606060"/>
                </a:solidFill>
                <a:latin typeface="黑体"/>
                <a:ea typeface="黑体"/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z="900" dirty="0">
              <a:solidFill>
                <a:srgbClr val="606060"/>
              </a:solidFill>
              <a:latin typeface="黑体"/>
              <a:ea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92847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</p:sldLayoutIdLs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66FF"/>
          </a:solidFill>
          <a:latin typeface="Arial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66FF"/>
          </a:solidFill>
          <a:latin typeface="Arial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66FF"/>
          </a:solidFill>
          <a:latin typeface="Arial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66FF"/>
          </a:solidFill>
          <a:latin typeface="Arial" charset="0"/>
          <a:ea typeface="黑体" pitchFamily="2" charset="-122"/>
        </a:defRPr>
      </a:lvl5pPr>
      <a:lvl6pPr marL="456852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6pPr>
      <a:lvl7pPr marL="913703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7pPr>
      <a:lvl8pPr marL="1370553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8pPr>
      <a:lvl9pPr marL="1827404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9pPr>
    </p:titleStyle>
    <p:bodyStyle>
      <a:lvl1pPr marL="211379" indent="-211379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•"/>
        <a:defRPr sz="900">
          <a:solidFill>
            <a:schemeClr val="tx1"/>
          </a:solidFill>
          <a:latin typeface="仿宋_GB2312" pitchFamily="49" charset="-122"/>
          <a:ea typeface="仿宋_GB2312" pitchFamily="49" charset="-122"/>
          <a:cs typeface="+mn-cs"/>
        </a:defRPr>
      </a:lvl1pPr>
      <a:lvl2pPr marL="739827" indent="-283694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600" b="1">
          <a:solidFill>
            <a:schemeClr val="tx1"/>
          </a:solidFill>
          <a:latin typeface="+mn-lt"/>
          <a:ea typeface="华文细黑" pitchFamily="2" charset="-122"/>
        </a:defRPr>
      </a:lvl2pPr>
      <a:lvl3pPr marL="1140336" indent="-22667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100" b="1">
          <a:solidFill>
            <a:schemeClr val="tx1"/>
          </a:solidFill>
          <a:latin typeface="+mn-lt"/>
          <a:ea typeface="华文细黑" pitchFamily="2" charset="-122"/>
        </a:defRPr>
      </a:lvl3pPr>
      <a:lvl4pPr marL="1596470" indent="-22667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 b="1">
          <a:solidFill>
            <a:schemeClr val="tx1"/>
          </a:solidFill>
          <a:latin typeface="+mn-lt"/>
          <a:ea typeface="华文细黑" pitchFamily="2" charset="-122"/>
        </a:defRPr>
      </a:lvl4pPr>
      <a:lvl5pPr marL="2053995" indent="-226677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华文细黑" pitchFamily="2" charset="-122"/>
        </a:defRPr>
      </a:lvl5pPr>
      <a:lvl6pPr marL="2512681" indent="-228425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6pPr>
      <a:lvl7pPr marL="2969531" indent="-228425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7pPr>
      <a:lvl8pPr marL="3426382" indent="-228425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8pPr>
      <a:lvl9pPr marL="3883233" indent="-228425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2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03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53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04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54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07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957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08" algn="l" defTabSz="91370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69" name="标题 1"/>
          <p:cNvSpPr>
            <a:spLocks noGrp="1"/>
          </p:cNvSpPr>
          <p:nvPr>
            <p:ph type="title"/>
          </p:nvPr>
        </p:nvSpPr>
        <p:spPr bwMode="auto">
          <a:xfrm>
            <a:off x="250825" y="1550988"/>
            <a:ext cx="8518525" cy="725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重点产业招商引资</a:t>
            </a:r>
            <a: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zh-CN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项</a:t>
            </a:r>
            <a:r>
              <a:rPr kumimoji="0" lang="zh-CN" altLang="zh-CN" sz="5400" b="1" dirty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目包装与策划 </a:t>
            </a:r>
            <a:r>
              <a:rPr kumimoji="0" lang="en-US" altLang="zh-CN" sz="5400" b="1" dirty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5400" b="1" dirty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54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zh-CN" altLang="en-US" sz="36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沈云昌 中商智库</a:t>
            </a:r>
            <a:endParaRPr kumimoji="0" lang="zh-CN" altLang="en-US" sz="3600" b="1" dirty="0">
              <a:solidFill>
                <a:srgbClr val="0000FF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16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沈云昌项目策划包装三大渠道三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向外招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7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产业链项目策划包装四大方法一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建链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56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产业链项目策划包装四大方法二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补链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933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产业链项目策划包装四大方法三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强链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88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产业链项目策划包装四大方法四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en-US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抢</a:t>
            </a: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链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4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打造产业集群项目的四大方法一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演变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6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打造产业集群项目的四大方法二</a:t>
            </a: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en-US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聚变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96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打造产业集群项目的四大方法三</a:t>
            </a: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裂</a:t>
            </a:r>
            <a:r>
              <a:rPr kumimoji="0" lang="en-US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变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466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打造产业集群项目的四大方法四</a:t>
            </a: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婚</a:t>
            </a:r>
            <a:r>
              <a:rPr kumimoji="0" lang="en-US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变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212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89" name="标题 1"/>
          <p:cNvSpPr>
            <a:spLocks noGrp="1"/>
          </p:cNvSpPr>
          <p:nvPr>
            <p:ph type="title"/>
          </p:nvPr>
        </p:nvSpPr>
        <p:spPr bwMode="auto">
          <a:xfrm>
            <a:off x="457200" y="565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6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产业链及产业集群项目策划包装的方法</a:t>
            </a:r>
            <a:endParaRPr kumimoji="0" lang="zh-CN" altLang="en-US" sz="36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9490" name="内容占位符 2"/>
          <p:cNvSpPr>
            <a:spLocks noGrp="1"/>
          </p:cNvSpPr>
          <p:nvPr>
            <p:ph idx="1"/>
          </p:nvPr>
        </p:nvSpPr>
        <p:spPr bwMode="auto">
          <a:xfrm>
            <a:off x="3420295" y="1607395"/>
            <a:ext cx="2402570" cy="4525963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“</a:t>
            </a:r>
            <a:r>
              <a:rPr kumimoji="0" lang="zh-CN" altLang="en-US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四链”</a:t>
            </a: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建链</a:t>
            </a:r>
            <a:endParaRPr kumimoji="0" lang="en-US" altLang="zh-CN" b="1" dirty="0">
              <a:latin typeface="Arial" charset="0"/>
              <a:ea typeface="宋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补链</a:t>
            </a:r>
            <a:endParaRPr kumimoji="0" lang="en-US" altLang="zh-CN" b="1" dirty="0">
              <a:latin typeface="Arial" charset="0"/>
              <a:ea typeface="宋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强链</a:t>
            </a:r>
            <a:endParaRPr kumimoji="0" lang="en-US" altLang="zh-CN" b="1" dirty="0">
              <a:latin typeface="Arial" charset="0"/>
              <a:ea typeface="宋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抢链</a:t>
            </a:r>
            <a:endParaRPr kumimoji="0" lang="zh-CN" altLang="en-US" b="1" dirty="0">
              <a:latin typeface="Arial" charset="0"/>
              <a:ea typeface="宋体" charset="0"/>
            </a:endParaRPr>
          </a:p>
        </p:txBody>
      </p:sp>
      <p:sp>
        <p:nvSpPr>
          <p:cNvPr id="319491" name="内容占位符 2"/>
          <p:cNvSpPr txBox="1">
            <a:spLocks/>
          </p:cNvSpPr>
          <p:nvPr/>
        </p:nvSpPr>
        <p:spPr bwMode="auto">
          <a:xfrm>
            <a:off x="5928533" y="1643715"/>
            <a:ext cx="2438379" cy="4525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40" tIns="45520" rIns="91040" bIns="45520"/>
          <a:lstStyle>
            <a:lvl1pPr marL="341313" indent="-341313"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kumimoji="0" lang="zh-CN" altLang="en-US" sz="3200" b="1" dirty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“</a:t>
            </a:r>
            <a:r>
              <a:rPr kumimoji="0" lang="zh-CN" altLang="en-US" sz="32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四变”</a:t>
            </a:r>
            <a:endParaRPr kumimoji="0" lang="en-US" altLang="zh-CN" sz="32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kumimoji="0" lang="zh-CN" altLang="en-US" sz="3200" b="1" dirty="0" smtClean="0">
                <a:solidFill>
                  <a:srgbClr val="000000"/>
                </a:solidFill>
              </a:rPr>
              <a:t>演变</a:t>
            </a:r>
            <a:endParaRPr kumimoji="0" lang="en-US" altLang="zh-CN" sz="3200" b="1" dirty="0">
              <a:solidFill>
                <a:srgbClr val="000000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kumimoji="0" lang="zh-CN" altLang="en-US" sz="3200" b="1" dirty="0" smtClean="0">
                <a:solidFill>
                  <a:srgbClr val="000000"/>
                </a:solidFill>
              </a:rPr>
              <a:t>聚变</a:t>
            </a:r>
            <a:endParaRPr kumimoji="0" lang="en-US" altLang="zh-CN" sz="3200" b="1" dirty="0">
              <a:solidFill>
                <a:srgbClr val="000000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kumimoji="0" lang="zh-CN" altLang="en-US" sz="3200" b="1" dirty="0" smtClean="0">
                <a:solidFill>
                  <a:srgbClr val="000000"/>
                </a:solidFill>
              </a:rPr>
              <a:t>裂变</a:t>
            </a:r>
            <a:endParaRPr kumimoji="0" lang="en-US" altLang="zh-CN" sz="3200" b="1" dirty="0">
              <a:solidFill>
                <a:srgbClr val="000000"/>
              </a:solidFill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kumimoji="0" lang="zh-CN" altLang="en-US" sz="3200" b="1" dirty="0" smtClean="0">
                <a:solidFill>
                  <a:srgbClr val="000000"/>
                </a:solidFill>
              </a:rPr>
              <a:t>婚变</a:t>
            </a:r>
            <a:endParaRPr kumimoji="0" lang="zh-CN" altLang="en-US" sz="3200" b="1" dirty="0">
              <a:solidFill>
                <a:srgbClr val="000000"/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876566" y="1607395"/>
            <a:ext cx="2402570" cy="4525963"/>
          </a:xfrm>
          <a:prstGeom prst="rect">
            <a:avLst/>
          </a:prstGeo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40" tIns="45520" rIns="91040" bIns="45520" numCol="1" anchor="t" anchorCtr="0" compatLnSpc="1">
            <a:prstTxWarp prst="textNoShape">
              <a:avLst/>
            </a:prstTxWarp>
          </a:bodyPr>
          <a:lstStyle>
            <a:lvl1pPr marL="339725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宋体" charset="0"/>
              </a:defRPr>
            </a:lvl1pPr>
            <a:lvl2pPr marL="738188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35063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59067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4787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03522" indent="-22759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58708" indent="-22759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13895" indent="-22759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69081" indent="-22759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“三道”</a:t>
            </a: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en-US" altLang="en-US" b="1" dirty="0" smtClean="0">
                <a:latin typeface="Arial" charset="0"/>
                <a:ea typeface="宋体" charset="0"/>
              </a:rPr>
              <a:t>向上要</a:t>
            </a:r>
            <a:endParaRPr kumimoji="0" lang="en-US" altLang="zh-CN" b="1" dirty="0" smtClean="0">
              <a:latin typeface="Arial" charset="0"/>
              <a:ea typeface="宋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自己造</a:t>
            </a:r>
            <a:endParaRPr kumimoji="0" lang="en-US" altLang="zh-CN" b="1" dirty="0" smtClean="0">
              <a:latin typeface="Arial" charset="0"/>
              <a:ea typeface="宋体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kumimoji="0" lang="zh-CN" altLang="en-US" b="1" dirty="0" smtClean="0">
                <a:latin typeface="Arial" charset="0"/>
                <a:ea typeface="宋体" charset="0"/>
              </a:rPr>
              <a:t>向外招</a:t>
            </a:r>
            <a:endParaRPr kumimoji="0" lang="en-US" altLang="zh-CN" b="1" dirty="0" smtClean="0">
              <a:latin typeface="Arial" charset="0"/>
              <a:ea typeface="宋体" charset="0"/>
            </a:endParaRP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kumimoji="0" lang="zh-CN" altLang="en-US" b="1" dirty="0">
              <a:latin typeface="Arial" charset="0"/>
              <a:ea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38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69" name="标题 1"/>
          <p:cNvSpPr>
            <a:spLocks noGrp="1"/>
          </p:cNvSpPr>
          <p:nvPr>
            <p:ph type="title"/>
          </p:nvPr>
        </p:nvSpPr>
        <p:spPr bwMode="auto">
          <a:xfrm>
            <a:off x="250825" y="1550988"/>
            <a:ext cx="8518525" cy="725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中商智库</a:t>
            </a:r>
            <a: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2016</a:t>
            </a:r>
            <a:r>
              <a:rPr kumimoji="0" lang="zh-CN" altLang="en-US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年云南省招商引资成果汇报</a:t>
            </a:r>
            <a: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zh-CN" altLang="en-US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签约项目</a:t>
            </a:r>
            <a: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/>
            </a:r>
            <a:br>
              <a:rPr kumimoji="0" lang="en-US" altLang="zh-CN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</a:br>
            <a:r>
              <a:rPr kumimoji="0" lang="zh-CN" altLang="en-US" sz="3200" b="1" dirty="0" smtClean="0">
                <a:solidFill>
                  <a:srgbClr val="0000FF"/>
                </a:solidFill>
                <a:latin typeface="微软雅黑" charset="0"/>
                <a:ea typeface="微软雅黑" charset="0"/>
                <a:cs typeface="微软雅黑" charset="0"/>
              </a:rPr>
              <a:t>对接企业</a:t>
            </a:r>
            <a:endParaRPr kumimoji="0" lang="zh-CN" altLang="en-US" sz="3200" b="1" dirty="0">
              <a:solidFill>
                <a:srgbClr val="0000FF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60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949580" y="2606524"/>
            <a:ext cx="764240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第</a:t>
            </a:r>
            <a:r>
              <a:rPr lang="en-US" altLang="en-US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三</a:t>
            </a:r>
            <a:r>
              <a:rPr lang="zh-CN" altLang="en-US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部分  </a:t>
            </a: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云</a:t>
            </a:r>
            <a:r>
              <a:rPr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南重点产业招商引资项目对接的抓手</a:t>
            </a:r>
          </a:p>
        </p:txBody>
      </p:sp>
    </p:spTree>
    <p:extLst>
      <p:ext uri="{BB962C8B-B14F-4D97-AF65-F5344CB8AC3E}">
        <p14:creationId xmlns:p14="http://schemas.microsoft.com/office/powerpoint/2010/main" val="3665931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苏州工业园实战抓手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66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市场化招商抓手：突破委托代理悖论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141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en-US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创意推进</a:t>
            </a: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抓手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75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资本整合抓手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51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资源整合抓手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752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2000250" y="2606524"/>
            <a:ext cx="659173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en-US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模式创新</a:t>
            </a: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抓手</a:t>
            </a:r>
            <a:endParaRPr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89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5" name="标题 1"/>
          <p:cNvSpPr txBox="1">
            <a:spLocks/>
          </p:cNvSpPr>
          <p:nvPr/>
        </p:nvSpPr>
        <p:spPr bwMode="auto">
          <a:xfrm>
            <a:off x="684213" y="836613"/>
            <a:ext cx="828431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3200" b="1" dirty="0" smtClean="0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精准招商引资：</a:t>
            </a:r>
            <a:endParaRPr kumimoji="0" lang="en-US" altLang="zh-CN" sz="3200" b="1" dirty="0" smtClean="0">
              <a:solidFill>
                <a:srgbClr val="0070C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1" dirty="0" smtClean="0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要从</a:t>
            </a:r>
            <a:r>
              <a:rPr kumimoji="0" lang="zh-CN" altLang="en-US" sz="2800" b="1" dirty="0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“大面撒网”到“精确打击</a:t>
            </a:r>
            <a:r>
              <a:rPr kumimoji="0" lang="zh-CN" altLang="en-US" sz="3200" b="1" dirty="0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”</a:t>
            </a:r>
          </a:p>
        </p:txBody>
      </p:sp>
      <p:sp>
        <p:nvSpPr>
          <p:cNvPr id="328706" name="TextBox 4"/>
          <p:cNvSpPr txBox="1">
            <a:spLocks noChangeArrowheads="1"/>
          </p:cNvSpPr>
          <p:nvPr/>
        </p:nvSpPr>
        <p:spPr bwMode="auto">
          <a:xfrm>
            <a:off x="684213" y="2849563"/>
            <a:ext cx="15113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项目</a:t>
            </a: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产业链</a:t>
            </a: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产业集群</a:t>
            </a: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kumimoji="0" lang="en-US" altLang="zh-CN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28707" name="TextBox 5"/>
          <p:cNvSpPr txBox="1">
            <a:spLocks noChangeArrowheads="1"/>
          </p:cNvSpPr>
          <p:nvPr/>
        </p:nvSpPr>
        <p:spPr bwMode="auto">
          <a:xfrm>
            <a:off x="3276600" y="3471863"/>
            <a:ext cx="1511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b="1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目标企业</a:t>
            </a:r>
            <a:endParaRPr kumimoji="0" lang="en-US" altLang="zh-CN" b="1">
              <a:solidFill>
                <a:srgbClr val="0070C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28708" name="TextBox 6"/>
          <p:cNvSpPr txBox="1">
            <a:spLocks noChangeArrowheads="1"/>
          </p:cNvSpPr>
          <p:nvPr/>
        </p:nvSpPr>
        <p:spPr bwMode="auto">
          <a:xfrm>
            <a:off x="5795963" y="1989138"/>
            <a:ext cx="1871662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企业实力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行业领域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主要产品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区域布局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发展战略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投资意向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招商策略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主要领导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ts val="120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联系方式</a:t>
            </a:r>
            <a:endParaRPr kumimoji="0" lang="en-US" altLang="zh-CN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0" lang="zh-CN" altLang="en-US" sz="18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8" name="右大括号 7"/>
          <p:cNvSpPr/>
          <p:nvPr/>
        </p:nvSpPr>
        <p:spPr>
          <a:xfrm>
            <a:off x="2555875" y="2997200"/>
            <a:ext cx="503238" cy="14398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11" tIns="45656" rIns="91311" bIns="4565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5003800" y="2060575"/>
            <a:ext cx="431800" cy="3708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11" tIns="45656" rIns="91311" bIns="45656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7092950" y="3789363"/>
            <a:ext cx="5746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712" name="TextBox 10"/>
          <p:cNvSpPr txBox="1">
            <a:spLocks noChangeArrowheads="1"/>
          </p:cNvSpPr>
          <p:nvPr/>
        </p:nvSpPr>
        <p:spPr bwMode="auto">
          <a:xfrm>
            <a:off x="7883525" y="2097088"/>
            <a:ext cx="461963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下一步：提起电话与企业直接联系！</a:t>
            </a:r>
          </a:p>
        </p:txBody>
      </p:sp>
      <p:sp>
        <p:nvSpPr>
          <p:cNvPr id="328713" name="TextBox 11"/>
          <p:cNvSpPr txBox="1">
            <a:spLocks noChangeArrowheads="1"/>
          </p:cNvSpPr>
          <p:nvPr/>
        </p:nvSpPr>
        <p:spPr bwMode="auto">
          <a:xfrm>
            <a:off x="3435350" y="4003675"/>
            <a:ext cx="1135063" cy="92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800" b="1" dirty="0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锁定区域</a:t>
            </a:r>
            <a:endParaRPr kumimoji="0" lang="en-US" altLang="zh-CN" sz="1800" b="1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800" b="1" dirty="0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锁定行业</a:t>
            </a:r>
            <a:endParaRPr kumimoji="0" lang="en-US" altLang="zh-CN" sz="1800" b="1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1" dirty="0" smtClean="0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锁定企业</a:t>
            </a:r>
            <a:endParaRPr kumimoji="0" lang="zh-CN" altLang="en-US" sz="1800" b="1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28714" name="TextBox 10"/>
          <p:cNvSpPr txBox="1">
            <a:spLocks noChangeArrowheads="1"/>
          </p:cNvSpPr>
          <p:nvPr/>
        </p:nvSpPr>
        <p:spPr bwMode="auto">
          <a:xfrm>
            <a:off x="8359775" y="2133600"/>
            <a:ext cx="460375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1800" b="1">
                <a:solidFill>
                  <a:srgbClr val="0070C0"/>
                </a:solidFill>
                <a:latin typeface="微软雅黑" charset="0"/>
                <a:ea typeface="微软雅黑" charset="0"/>
                <a:cs typeface="微软雅黑" charset="0"/>
              </a:rPr>
              <a:t>下一步：亲自拜访与邀请实地考察</a:t>
            </a:r>
          </a:p>
        </p:txBody>
      </p:sp>
    </p:spTree>
    <p:extLst>
      <p:ext uri="{BB962C8B-B14F-4D97-AF65-F5344CB8AC3E}">
        <p14:creationId xmlns:p14="http://schemas.microsoft.com/office/powerpoint/2010/main" val="2290657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5782" y="1272342"/>
            <a:ext cx="6955750" cy="3082895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大胆假设产业发展的可能性</a:t>
            </a:r>
            <a:endParaRPr kumimoji="1" lang="en-US" altLang="zh-CN" sz="4400" dirty="0" smtClean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小心求证招商引资的可行性</a:t>
            </a:r>
            <a:endParaRPr kumimoji="1" lang="en-US" altLang="zh-CN" sz="4400" dirty="0" smtClean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第十七个专业招商引资机构</a:t>
            </a:r>
            <a:endParaRPr kumimoji="1" lang="zh-CN" altLang="en-US" sz="4400" dirty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1232" y="4879276"/>
            <a:ext cx="4455287" cy="134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2800" dirty="0" smtClean="0"/>
              <a:t>沈云昌 中商智库</a:t>
            </a:r>
            <a:endParaRPr kumimoji="1" lang="en-US" altLang="zh-CN" sz="2800" dirty="0" smtClean="0"/>
          </a:p>
          <a:p>
            <a:pPr>
              <a:lnSpc>
                <a:spcPct val="150000"/>
              </a:lnSpc>
            </a:pPr>
            <a:r>
              <a:rPr kumimoji="1" lang="zh-CN" altLang="en-US" sz="2800" dirty="0" smtClean="0"/>
              <a:t>联系方式：</a:t>
            </a:r>
            <a:r>
              <a:rPr kumimoji="1" lang="en-US" altLang="zh-CN" sz="2800" dirty="0" smtClean="0"/>
              <a:t>185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2082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7616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387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54295" y="1272342"/>
            <a:ext cx="3570208" cy="2067233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协会园区合作</a:t>
            </a:r>
          </a:p>
          <a:p>
            <a:pPr algn="ctr"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中欧产业园</a:t>
            </a:r>
            <a:endParaRPr kumimoji="1" lang="en-US" altLang="zh-CN" sz="4400" dirty="0" smtClean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1232" y="4879276"/>
            <a:ext cx="4455287" cy="134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2800" dirty="0" smtClean="0"/>
              <a:t>沈云昌 中商智库</a:t>
            </a:r>
            <a:endParaRPr kumimoji="1" lang="en-US" altLang="zh-CN" sz="2800" dirty="0" smtClean="0"/>
          </a:p>
          <a:p>
            <a:pPr>
              <a:lnSpc>
                <a:spcPct val="150000"/>
              </a:lnSpc>
            </a:pPr>
            <a:r>
              <a:rPr kumimoji="1" lang="zh-CN" altLang="en-US" sz="2800" dirty="0" smtClean="0"/>
              <a:t>联系方式：</a:t>
            </a:r>
            <a:r>
              <a:rPr kumimoji="1" lang="en-US" altLang="zh-CN" sz="2800" dirty="0" smtClean="0"/>
              <a:t>185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2082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7616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2570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文本占位符 10241"/>
          <p:cNvSpPr>
            <a:spLocks noGrp="1" noChangeArrowheads="1"/>
          </p:cNvSpPr>
          <p:nvPr>
            <p:ph idx="1"/>
          </p:nvPr>
        </p:nvSpPr>
        <p:spPr>
          <a:xfrm>
            <a:off x="549155" y="1336637"/>
            <a:ext cx="8317407" cy="4191444"/>
          </a:xfrm>
        </p:spPr>
        <p:txBody>
          <a:bodyPr/>
          <a:lstStyle/>
          <a:p>
            <a:pPr algn="ctr">
              <a:lnSpc>
                <a:spcPct val="200000"/>
              </a:lnSpc>
              <a:buFontTx/>
              <a:buNone/>
            </a:pPr>
            <a:endParaRPr kumimoji="0" lang="zh-CN" altLang="en-US" sz="2500" b="1" dirty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kumimoji="0"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    　  </a:t>
            </a:r>
            <a:r>
              <a:rPr kumimoji="0"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第一部分  云南重点产业招商项目策划包装的重点</a:t>
            </a:r>
            <a:endParaRPr kumimoji="0" lang="zh-CN" altLang="en-US" sz="2500" b="1" dirty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kumimoji="0"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     　 第二部分  </a:t>
            </a:r>
            <a:r>
              <a:rPr kumimoji="0"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云南重点产业招商项目策划包装的方法</a:t>
            </a:r>
            <a:endParaRPr kumimoji="0" lang="en-US" altLang="zh-CN" sz="2500" b="1" dirty="0" smtClean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kumimoji="0" lang="zh-CN" altLang="zh-CN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 </a:t>
            </a:r>
            <a:r>
              <a:rPr kumimoji="0"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        第三部分  云南重点产业招商引资项目对接的抓手</a:t>
            </a:r>
            <a:endParaRPr kumimoji="0" lang="zh-CN" altLang="en-US" sz="2500" b="1" dirty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kumimoji="0"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16856529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5782" y="1272342"/>
            <a:ext cx="5827236" cy="2067233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园区专业招商引资服务</a:t>
            </a:r>
            <a:endParaRPr kumimoji="1" lang="en-US" altLang="zh-CN" sz="4400" dirty="0" smtClean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4400" dirty="0" smtClean="0">
                <a:solidFill>
                  <a:schemeClr val="bg1"/>
                </a:solidFill>
                <a:latin typeface="华文行楷"/>
                <a:ea typeface="华文行楷"/>
                <a:cs typeface="华文行楷"/>
              </a:rPr>
              <a:t>借鉴木渎经验</a:t>
            </a:r>
            <a:endParaRPr kumimoji="1" lang="zh-CN" altLang="en-US" sz="4400" dirty="0">
              <a:solidFill>
                <a:schemeClr val="bg1"/>
              </a:solidFill>
              <a:latin typeface="华文行楷"/>
              <a:ea typeface="华文行楷"/>
              <a:cs typeface="华文行楷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41232" y="4879276"/>
            <a:ext cx="4455287" cy="134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2800" dirty="0" smtClean="0"/>
              <a:t>沈云昌 中商智库</a:t>
            </a:r>
            <a:endParaRPr kumimoji="1" lang="en-US" altLang="zh-CN" sz="2800" dirty="0" smtClean="0"/>
          </a:p>
          <a:p>
            <a:pPr>
              <a:lnSpc>
                <a:spcPct val="150000"/>
              </a:lnSpc>
            </a:pPr>
            <a:r>
              <a:rPr kumimoji="1" lang="zh-CN" altLang="en-US" sz="2800" dirty="0" smtClean="0"/>
              <a:t>联系方式：</a:t>
            </a:r>
            <a:r>
              <a:rPr kumimoji="1" lang="en-US" altLang="zh-CN" sz="2800" dirty="0" smtClean="0"/>
              <a:t>185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2082</a:t>
            </a:r>
            <a:r>
              <a:rPr kumimoji="1" lang="zh-CN" altLang="en-US" sz="2800" dirty="0" smtClean="0"/>
              <a:t> </a:t>
            </a:r>
            <a:r>
              <a:rPr kumimoji="1" lang="en-US" altLang="zh-CN" sz="2800" dirty="0" smtClean="0"/>
              <a:t>7616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12014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949580" y="2606524"/>
            <a:ext cx="764240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第一部分</a:t>
            </a:r>
            <a:r>
              <a:rPr lang="en-US" altLang="zh-CN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  </a:t>
            </a: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云</a:t>
            </a:r>
            <a:r>
              <a:rPr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南重点产业招商项目策划包装的理念</a:t>
            </a:r>
          </a:p>
        </p:txBody>
      </p:sp>
    </p:spTree>
    <p:extLst>
      <p:ext uri="{BB962C8B-B14F-4D97-AF65-F5344CB8AC3E}">
        <p14:creationId xmlns:p14="http://schemas.microsoft.com/office/powerpoint/2010/main" val="168878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smtClean="0"/>
              <a:t>1</a:t>
            </a:r>
            <a:r>
              <a:rPr lang="zh-CN" altLang="en-US" smtClean="0"/>
              <a:t> </a:t>
            </a:r>
            <a:r>
              <a:rPr lang="zh-CN" altLang="en-US" smtClean="0"/>
              <a:t>现代生物医药</a:t>
            </a:r>
            <a:r>
              <a:rPr lang="zh-CN" altLang="en-US" dirty="0"/>
              <a:t>和大健康产业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2 </a:t>
            </a:r>
            <a:r>
              <a:rPr lang="zh-CN" altLang="en-US" dirty="0" smtClean="0"/>
              <a:t>旅游文化产业</a:t>
            </a:r>
            <a:endParaRPr lang="en-US" altLang="zh-CN" dirty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3 </a:t>
            </a:r>
            <a:r>
              <a:rPr lang="zh-CN" altLang="en-US" dirty="0" smtClean="0"/>
              <a:t>信息产业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4 </a:t>
            </a:r>
            <a:r>
              <a:rPr lang="zh-CN" altLang="en-US" dirty="0" smtClean="0"/>
              <a:t>现代物流产业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5 </a:t>
            </a:r>
            <a:r>
              <a:rPr lang="zh-CN" altLang="en-US" dirty="0" smtClean="0"/>
              <a:t>高原特色现代农业产业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6 </a:t>
            </a:r>
            <a:r>
              <a:rPr lang="zh-CN" altLang="en-US" dirty="0" smtClean="0"/>
              <a:t>新材料产业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7 </a:t>
            </a:r>
            <a:r>
              <a:rPr lang="zh-CN" altLang="en-US" dirty="0" smtClean="0"/>
              <a:t>先进装备制造业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8 </a:t>
            </a:r>
            <a:r>
              <a:rPr lang="zh-CN" altLang="en-US" dirty="0" smtClean="0"/>
              <a:t>食品与消费品制造业</a:t>
            </a:r>
            <a:endParaRPr lang="en-US" altLang="zh-CN" dirty="0" smtClean="0"/>
          </a:p>
          <a:p>
            <a:pPr>
              <a:lnSpc>
                <a:spcPct val="100000"/>
              </a:lnSpc>
            </a:pPr>
            <a:r>
              <a:rPr lang="en-US" altLang="zh-CN" dirty="0" smtClean="0"/>
              <a:t>9 </a:t>
            </a:r>
            <a:r>
              <a:rPr lang="zh-CN" altLang="en-US" dirty="0" smtClean="0"/>
              <a:t>物流之</a:t>
            </a:r>
            <a:r>
              <a:rPr lang="zh-CN" altLang="en-US" dirty="0" smtClean="0"/>
              <a:t>外的现代服务业</a:t>
            </a:r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523875" y="2122788"/>
            <a:ext cx="8151814" cy="783728"/>
          </a:xfrm>
        </p:spPr>
        <p:txBody>
          <a:bodyPr/>
          <a:lstStyle/>
          <a:p>
            <a:r>
              <a:rPr lang="zh-CN" altLang="en-US" dirty="0" smtClean="0"/>
              <a:t>云南省重点产业招商引资的重点、目标区域、主要布局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368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矩形 78849"/>
          <p:cNvSpPr>
            <a:spLocks noChangeArrowheads="1"/>
          </p:cNvSpPr>
          <p:nvPr/>
        </p:nvSpPr>
        <p:spPr bwMode="auto">
          <a:xfrm>
            <a:off x="107513" y="2060727"/>
            <a:ext cx="8785175" cy="388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pPr>
              <a:spcBef>
                <a:spcPct val="20000"/>
              </a:spcBef>
            </a:pPr>
            <a:endParaRPr lang="zh-CN" altLang="en-US" sz="3200"/>
          </a:p>
        </p:txBody>
      </p:sp>
      <p:sp>
        <p:nvSpPr>
          <p:cNvPr id="160770" name="矩形 78850"/>
          <p:cNvSpPr>
            <a:spLocks noChangeArrowheads="1"/>
          </p:cNvSpPr>
          <p:nvPr/>
        </p:nvSpPr>
        <p:spPr bwMode="auto">
          <a:xfrm>
            <a:off x="949580" y="2606524"/>
            <a:ext cx="7642405" cy="7976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5" rIns="91431" bIns="45715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en-US" sz="2500" b="1" dirty="0" smtClean="0">
                <a:solidFill>
                  <a:srgbClr val="000099"/>
                </a:solidFill>
                <a:latin typeface="华文细黑" charset="0"/>
                <a:ea typeface="微软雅黑" charset="0"/>
                <a:cs typeface="微软雅黑" charset="0"/>
                <a:sym typeface="Arial" charset="0"/>
              </a:rPr>
              <a:t>第二部分  </a:t>
            </a:r>
            <a:r>
              <a:rPr lang="zh-CN" altLang="en-US" sz="2500" b="1" dirty="0" smtClean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云</a:t>
            </a:r>
            <a:r>
              <a:rPr lang="zh-CN" altLang="en-US" sz="2500" b="1" dirty="0">
                <a:solidFill>
                  <a:schemeClr val="accent2"/>
                </a:solidFill>
                <a:latin typeface="微软雅黑" charset="0"/>
                <a:ea typeface="微软雅黑" charset="0"/>
                <a:cs typeface="微软雅黑" charset="0"/>
              </a:rPr>
              <a:t>南重点产业招商项目策划包装的方法</a:t>
            </a:r>
            <a:endParaRPr lang="en-US" altLang="zh-CN" sz="2500" b="1" dirty="0">
              <a:solidFill>
                <a:schemeClr val="accent2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7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1" name="TextBox 3"/>
          <p:cNvSpPr txBox="1">
            <a:spLocks noChangeArrowheads="1"/>
          </p:cNvSpPr>
          <p:nvPr/>
        </p:nvSpPr>
        <p:spPr bwMode="auto">
          <a:xfrm>
            <a:off x="7164388" y="2060575"/>
            <a:ext cx="1901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目标企业</a:t>
            </a:r>
          </a:p>
        </p:txBody>
      </p:sp>
      <p:sp>
        <p:nvSpPr>
          <p:cNvPr id="322562" name="TextBox 4"/>
          <p:cNvSpPr txBox="1">
            <a:spLocks noChangeArrowheads="1"/>
          </p:cNvSpPr>
          <p:nvPr/>
        </p:nvSpPr>
        <p:spPr bwMode="auto">
          <a:xfrm>
            <a:off x="2660650" y="2997200"/>
            <a:ext cx="141605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产业链战略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产业集群战略产业差异化战略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产业竞争格局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sp>
        <p:nvSpPr>
          <p:cNvPr id="322563" name="TextBox 5"/>
          <p:cNvSpPr txBox="1">
            <a:spLocks noChangeArrowheads="1"/>
          </p:cNvSpPr>
          <p:nvPr/>
        </p:nvSpPr>
        <p:spPr bwMode="auto">
          <a:xfrm>
            <a:off x="5364163" y="3024188"/>
            <a:ext cx="800100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产业支撑点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产业衔接点</a:t>
            </a:r>
          </a:p>
        </p:txBody>
      </p:sp>
      <p:sp>
        <p:nvSpPr>
          <p:cNvPr id="322564" name="TextBox 6"/>
          <p:cNvSpPr txBox="1">
            <a:spLocks noChangeArrowheads="1"/>
          </p:cNvSpPr>
          <p:nvPr/>
        </p:nvSpPr>
        <p:spPr bwMode="auto">
          <a:xfrm>
            <a:off x="7288213" y="3033713"/>
            <a:ext cx="110807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锁定目标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产业组织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产业着力点</a:t>
            </a:r>
          </a:p>
        </p:txBody>
      </p:sp>
      <p:cxnSp>
        <p:nvCxnSpPr>
          <p:cNvPr id="9" name="直接箭头连接符 8"/>
          <p:cNvCxnSpPr/>
          <p:nvPr/>
        </p:nvCxnSpPr>
        <p:spPr>
          <a:xfrm>
            <a:off x="6689725" y="2314575"/>
            <a:ext cx="5461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566" name="TextBox 9"/>
          <p:cNvSpPr txBox="1">
            <a:spLocks noChangeArrowheads="1"/>
          </p:cNvSpPr>
          <p:nvPr/>
        </p:nvSpPr>
        <p:spPr bwMode="auto">
          <a:xfrm>
            <a:off x="2859088" y="2060575"/>
            <a:ext cx="1712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产业定位</a:t>
            </a:r>
          </a:p>
        </p:txBody>
      </p:sp>
      <p:sp>
        <p:nvSpPr>
          <p:cNvPr id="322567" name="TextBox 10"/>
          <p:cNvSpPr txBox="1">
            <a:spLocks noChangeArrowheads="1"/>
          </p:cNvSpPr>
          <p:nvPr/>
        </p:nvSpPr>
        <p:spPr bwMode="auto">
          <a:xfrm>
            <a:off x="5019675" y="2060575"/>
            <a:ext cx="1855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项目设计</a:t>
            </a:r>
          </a:p>
        </p:txBody>
      </p:sp>
      <p:sp>
        <p:nvSpPr>
          <p:cNvPr id="322568" name="TextBox 12"/>
          <p:cNvSpPr txBox="1">
            <a:spLocks noChangeArrowheads="1"/>
          </p:cNvSpPr>
          <p:nvPr/>
        </p:nvSpPr>
        <p:spPr bwMode="auto">
          <a:xfrm>
            <a:off x="611188" y="2060575"/>
            <a:ext cx="1681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800" b="1" dirty="0" smtClean="0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产业体系</a:t>
            </a:r>
            <a:endParaRPr kumimoji="0" lang="zh-CN" altLang="en-US" sz="2800" b="1" dirty="0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4494213" y="2332038"/>
            <a:ext cx="5445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570" name="TextBox 16"/>
          <p:cNvSpPr txBox="1">
            <a:spLocks noChangeArrowheads="1"/>
          </p:cNvSpPr>
          <p:nvPr/>
        </p:nvSpPr>
        <p:spPr bwMode="auto">
          <a:xfrm>
            <a:off x="400050" y="2998788"/>
            <a:ext cx="17240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311" tIns="45656" rIns="91311" bIns="45656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产业结构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产业可持续性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产业关联性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价值链</a:t>
            </a:r>
            <a:endParaRPr kumimoji="0" lang="en-US" altLang="zh-CN" sz="2000" b="1">
              <a:solidFill>
                <a:srgbClr val="000000"/>
              </a:solidFill>
              <a:latin typeface="微软雅黑" charset="0"/>
              <a:ea typeface="微软雅黑" charset="0"/>
              <a:cs typeface="微软雅黑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000" b="1">
                <a:solidFill>
                  <a:srgbClr val="000000"/>
                </a:solidFill>
                <a:latin typeface="微软雅黑" charset="0"/>
                <a:ea typeface="微软雅黑" charset="0"/>
                <a:cs typeface="微软雅黑" charset="0"/>
              </a:rPr>
              <a:t>产业链</a:t>
            </a:r>
          </a:p>
        </p:txBody>
      </p:sp>
      <p:sp>
        <p:nvSpPr>
          <p:cNvPr id="322571" name="标题 1"/>
          <p:cNvSpPr>
            <a:spLocks noGrp="1"/>
          </p:cNvSpPr>
          <p:nvPr>
            <p:ph type="title"/>
          </p:nvPr>
        </p:nvSpPr>
        <p:spPr bwMode="auto">
          <a:xfrm>
            <a:off x="457200" y="70167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zh-CN" altLang="en-US" sz="3200" b="1" dirty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一</a:t>
            </a:r>
            <a:r>
              <a:rPr kumimoji="0" lang="zh-CN" altLang="en-US" sz="32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、</a:t>
            </a:r>
            <a:r>
              <a:rPr kumimoji="0" lang="en-US" altLang="en-US" sz="3200" b="1" dirty="0" smtClean="0">
                <a:solidFill>
                  <a:srgbClr val="FF0000"/>
                </a:solidFill>
                <a:latin typeface="微软雅黑" charset="0"/>
                <a:ea typeface="微软雅黑" charset="0"/>
                <a:cs typeface="微软雅黑" charset="0"/>
              </a:rPr>
              <a:t>招商项目策划包装的逻辑</a:t>
            </a:r>
            <a:endParaRPr kumimoji="0" lang="zh-CN" altLang="en-US" sz="3200" b="1" dirty="0">
              <a:solidFill>
                <a:srgbClr val="0070C0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cxnSp>
        <p:nvCxnSpPr>
          <p:cNvPr id="20" name="直接箭头连接符 19"/>
          <p:cNvCxnSpPr>
            <a:stCxn id="322566" idx="1"/>
            <a:endCxn id="322568" idx="3"/>
          </p:cNvCxnSpPr>
          <p:nvPr/>
        </p:nvCxnSpPr>
        <p:spPr>
          <a:xfrm flipH="1">
            <a:off x="2292350" y="2322513"/>
            <a:ext cx="5667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左箭头 2"/>
          <p:cNvSpPr/>
          <p:nvPr/>
        </p:nvSpPr>
        <p:spPr>
          <a:xfrm>
            <a:off x="713026" y="4701037"/>
            <a:ext cx="7683262" cy="2005182"/>
          </a:xfrm>
          <a:prstGeom prst="lef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zh-CN" altLang="en-US" sz="4000" b="1" dirty="0" smtClean="0">
                <a:solidFill>
                  <a:schemeClr val="bg1"/>
                </a:solidFill>
                <a:latin typeface="微软雅黑" charset="0"/>
                <a:ea typeface="微软雅黑" charset="0"/>
                <a:cs typeface="微软雅黑" charset="0"/>
              </a:rPr>
              <a:t>逆向选择、倒设计</a:t>
            </a:r>
            <a:endParaRPr kumimoji="1" lang="zh-CN" alt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0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沈云昌项目策划包装三大渠道一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zh-CN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向上要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1" name="标题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229600" cy="725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kumimoji="0" lang="zh-CN" altLang="en-US" sz="3200" b="1" dirty="0" smtClean="0">
                <a:solidFill>
                  <a:srgbClr val="0070C0"/>
                </a:solidFill>
                <a:latin typeface="黑体" charset="0"/>
                <a:ea typeface="黑体" charset="0"/>
                <a:cs typeface="黑体" charset="0"/>
              </a:rPr>
              <a:t>沈云昌项目策划包装三大渠道二</a:t>
            </a:r>
            <a:endParaRPr kumimoji="0" lang="zh-CN" altLang="en-US" sz="3200" b="1" dirty="0">
              <a:solidFill>
                <a:srgbClr val="0070C0"/>
              </a:solidFill>
              <a:latin typeface="黑体" charset="0"/>
              <a:ea typeface="黑体" charset="0"/>
              <a:cs typeface="黑体" charset="0"/>
            </a:endParaRPr>
          </a:p>
        </p:txBody>
      </p:sp>
      <p:sp>
        <p:nvSpPr>
          <p:cNvPr id="317442" name="内容占位符 2"/>
          <p:cNvSpPr>
            <a:spLocks noGrp="1"/>
          </p:cNvSpPr>
          <p:nvPr>
            <p:ph idx="1"/>
          </p:nvPr>
        </p:nvSpPr>
        <p:spPr bwMode="auto">
          <a:xfrm>
            <a:off x="1648872" y="1700213"/>
            <a:ext cx="5949309" cy="4525962"/>
          </a:xfrm>
          <a:solidFill>
            <a:srgbClr val="FFFF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 smtClean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endParaRPr kumimoji="0" lang="en-US" altLang="zh-CN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charset="0"/>
              <a:buChar char="u"/>
            </a:pPr>
            <a:r>
              <a:rPr kumimoji="0" lang="en-US" altLang="en-US" sz="5400" b="1" dirty="0" smtClean="0">
                <a:solidFill>
                  <a:srgbClr val="FF0000"/>
                </a:solidFill>
                <a:latin typeface="黑体" charset="0"/>
                <a:ea typeface="黑体" charset="0"/>
                <a:cs typeface="黑体" charset="0"/>
              </a:rPr>
              <a:t>自己造</a:t>
            </a:r>
            <a:endParaRPr kumimoji="0" lang="en-US" altLang="zh-CN" sz="5400" b="1" dirty="0">
              <a:solidFill>
                <a:srgbClr val="FF0000"/>
              </a:solidFill>
              <a:latin typeface="黑体" charset="0"/>
              <a:ea typeface="黑体" charset="0"/>
              <a:cs typeface="黑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72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nordridesign.com">
  <a:themeElements>
    <a:clrScheme name="NordriDesign_免费商务模板系列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rdriDesign_免费商务模板系列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anchor="t"/>
      <a:lstStyle>
        <a:defPPr marL="0" indent="0" hangingPunct="0">
          <a:defRPr sz="1400" b="0" i="0" dirty="0" smtClean="0">
            <a:latin typeface="仿宋_GB2312" pitchFamily="49" charset="-122"/>
            <a:ea typeface="仿宋_GB2312" pitchFamily="49" charset="-122"/>
          </a:defRPr>
        </a:defPPr>
      </a:lstStyle>
    </a:txDef>
  </a:objectDefaults>
  <a:extraClrSchemeLst>
    <a:extraClrScheme>
      <a:clrScheme name="NordriDesign_免费商务模板系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457</Words>
  <Application>Microsoft Macintosh PowerPoint</Application>
  <PresentationFormat>全屏显示(4:3)</PresentationFormat>
  <Paragraphs>161</Paragraphs>
  <Slides>30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30</vt:i4>
      </vt:variant>
    </vt:vector>
  </HeadingPairs>
  <TitlesOfParts>
    <vt:vector size="33" baseType="lpstr">
      <vt:lpstr>默认设计模板</vt:lpstr>
      <vt:lpstr>3_Office 主题​​</vt:lpstr>
      <vt:lpstr>2_nordridesign.com</vt:lpstr>
      <vt:lpstr>重点产业招商引资 项目包装与策划    沈云昌 中商智库</vt:lpstr>
      <vt:lpstr>中商智库2016年云南省招商引资成果汇报  签约项目 对接企业</vt:lpstr>
      <vt:lpstr>PowerPoint 演示文稿</vt:lpstr>
      <vt:lpstr>PowerPoint 演示文稿</vt:lpstr>
      <vt:lpstr>云南省重点产业招商引资的重点、目标区域、主要布局</vt:lpstr>
      <vt:lpstr>PowerPoint 演示文稿</vt:lpstr>
      <vt:lpstr>一、招商项目策划包装的逻辑</vt:lpstr>
      <vt:lpstr>沈云昌项目策划包装三大渠道一</vt:lpstr>
      <vt:lpstr>沈云昌项目策划包装三大渠道二</vt:lpstr>
      <vt:lpstr>沈云昌项目策划包装三大渠道三</vt:lpstr>
      <vt:lpstr>产业链项目策划包装四大方法一</vt:lpstr>
      <vt:lpstr>产业链项目策划包装四大方法二</vt:lpstr>
      <vt:lpstr>产业链项目策划包装四大方法三</vt:lpstr>
      <vt:lpstr>产业链项目策划包装四大方法四</vt:lpstr>
      <vt:lpstr>打造产业集群项目的四大方法一</vt:lpstr>
      <vt:lpstr>打造产业集群项目的四大方法二</vt:lpstr>
      <vt:lpstr>打造产业集群项目的四大方法三</vt:lpstr>
      <vt:lpstr>打造产业集群项目的四大方法四</vt:lpstr>
      <vt:lpstr>产业链及产业集群项目策划包装的方法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zokea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 max</dc:creator>
  <cp:lastModifiedBy>shen max</cp:lastModifiedBy>
  <cp:revision>53</cp:revision>
  <dcterms:created xsi:type="dcterms:W3CDTF">2016-05-19T01:31:09Z</dcterms:created>
  <dcterms:modified xsi:type="dcterms:W3CDTF">2016-06-21T01:59:01Z</dcterms:modified>
</cp:coreProperties>
</file>